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0" r:id="rId3"/>
    <p:sldId id="261" r:id="rId4"/>
    <p:sldId id="271" r:id="rId5"/>
    <p:sldId id="266" r:id="rId6"/>
    <p:sldId id="259" r:id="rId7"/>
    <p:sldId id="270" r:id="rId8"/>
    <p:sldId id="267" r:id="rId9"/>
    <p:sldId id="269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1" autoAdjust="0"/>
  </p:normalViewPr>
  <p:slideViewPr>
    <p:cSldViewPr>
      <p:cViewPr varScale="1">
        <p:scale>
          <a:sx n="52" d="100"/>
          <a:sy n="52" d="100"/>
        </p:scale>
        <p:origin x="136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20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19" Type="http://schemas.openxmlformats.org/officeDocument/2006/relationships/image" Target="../media/image85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МДОУ «Детский сад «Юбилейный»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Журнал «Ромашки» </a:t>
            </a:r>
            <a:r>
              <a:rPr lang="ru-RU" sz="2800" b="1" dirty="0" smtClean="0">
                <a:latin typeface="Monotype Corsiva" pitchFamily="66" charset="0"/>
              </a:rPr>
              <a:t>(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Выпуск Сентябрь, Октябрь</a:t>
            </a:r>
            <a:r>
              <a:rPr lang="ru-RU" sz="2800" b="1" dirty="0" smtClean="0">
                <a:latin typeface="Monotype Corsiva" pitchFamily="66" charset="0"/>
              </a:rPr>
              <a:t>)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журнал о жизни детей, воспитателей и родителей</a:t>
            </a:r>
            <a:endParaRPr lang="ru-RU" sz="4400" b="1" dirty="0"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97000"/>
          <a:ext cx="2448272" cy="5056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63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itchFamily="66" charset="0"/>
                        </a:rPr>
                        <a:t>Уважаемые читатели предлагаем вашему вниманию</a:t>
                      </a:r>
                      <a:r>
                        <a:rPr lang="ru-RU" sz="2000" baseline="0" dirty="0" smtClean="0">
                          <a:latin typeface="Monotype Corsiva" pitchFamily="66" charset="0"/>
                        </a:rPr>
                        <a:t> журнал «Ромашки». Здесь вы можете прочитать самые интересные новости о жизни нашей группы. Познакомиться с рекомендациями воспитателей по развитию и воспитанию детей младшего возраста и многое другое.</a:t>
                      </a:r>
                      <a:r>
                        <a:rPr lang="ru-RU" sz="2000" dirty="0" smtClean="0">
                          <a:latin typeface="Monotype Corsiva" pitchFamily="66" charset="0"/>
                        </a:rPr>
                        <a:t> 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1397000"/>
          <a:ext cx="432048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79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itchFamily="66" charset="0"/>
                        </a:rPr>
                        <a:t>Невозможно жить на свете, </a:t>
                      </a:r>
                    </a:p>
                    <a:p>
                      <a:r>
                        <a:rPr lang="ru-RU" sz="2000" dirty="0" smtClean="0">
                          <a:latin typeface="Monotype Corsiva" pitchFamily="66" charset="0"/>
                        </a:rPr>
                        <a:t>Не</a:t>
                      </a:r>
                      <a:r>
                        <a:rPr lang="ru-RU" sz="2000" baseline="0" dirty="0" smtClean="0">
                          <a:latin typeface="Monotype Corsiva" pitchFamily="66" charset="0"/>
                        </a:rPr>
                        <a:t> отдав часок газете.</a:t>
                      </a:r>
                    </a:p>
                    <a:p>
                      <a:r>
                        <a:rPr lang="ru-RU" sz="2000" baseline="0" dirty="0" smtClean="0">
                          <a:latin typeface="Monotype Corsiva" pitchFamily="66" charset="0"/>
                        </a:rPr>
                        <a:t>Ведь газета знает каждый,</a:t>
                      </a:r>
                    </a:p>
                    <a:p>
                      <a:r>
                        <a:rPr lang="ru-RU" sz="2000" baseline="0" dirty="0" smtClean="0">
                          <a:latin typeface="Monotype Corsiva" pitchFamily="66" charset="0"/>
                        </a:rPr>
                        <a:t>Информатор очень важный</a:t>
                      </a:r>
                    </a:p>
                    <a:p>
                      <a:r>
                        <a:rPr lang="ru-RU" sz="2000" baseline="0" dirty="0" smtClean="0">
                          <a:latin typeface="Monotype Corsiva" pitchFamily="66" charset="0"/>
                        </a:rPr>
                        <a:t>О детсаде знать хотите-</a:t>
                      </a:r>
                    </a:p>
                    <a:p>
                      <a:r>
                        <a:rPr lang="ru-RU" sz="2000" baseline="0" dirty="0" smtClean="0">
                          <a:latin typeface="Monotype Corsiva" pitchFamily="66" charset="0"/>
                        </a:rPr>
                        <a:t>Вы в газету загляните!!!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Содержимое 7" descr="dew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13" y="4489086"/>
            <a:ext cx="2982176" cy="2108266"/>
          </a:xfrm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315755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qMn2xtOVh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45" y="228700"/>
            <a:ext cx="1494159" cy="19922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3384376" cy="622892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Физкультурныйдосуг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 "</a:t>
            </a:r>
            <a:r>
              <a:rPr lang="ru-RU" sz="1600" b="1" dirty="0" smtClean="0">
                <a:latin typeface="Monotype Corsiva" pitchFamily="66" charset="0"/>
              </a:rPr>
              <a:t>НЕ ЗЕВАЙ, УРОЖАЙ СОБИРАЙ"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Золотая осень - прекрасная пора! Каждому хочется любоваться радужно светящимся лесом, шуршать опавшими листьями, собирать их в букеты...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К детям средней группы "Ромашки" заглянула в гости Осень и отправилась с ребятами в огород за сбором урожая, но не простого, а спортивноно!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Ребята встретили Пугало огородное и вместе с ним поиграли в веселые игры: "По картошку", "Пугало", а также прошли полосу препятствий "Через тыквы мы шагаем.." и "Вытяни морковку". В конце дети рассматривали урожай, вспоминали названия овощей, делились опытом, что можно приготовить из картофеля, моркови, тыквы, в каких блюдах используется лук.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Развлечение получилось яркое и запоминающееся!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Инструктор по физической культуре Макарова Ксения Максимовна,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Воспитатели Сенькина Ольга Викторовна, Румянцева Ольга Владимировна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5" name="Рисунок 4" descr="3yr22TBTOd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674" y="228700"/>
            <a:ext cx="1512168" cy="2016224"/>
          </a:xfrm>
          <a:prstGeom prst="rect">
            <a:avLst/>
          </a:prstGeom>
        </p:spPr>
      </p:pic>
      <p:pic>
        <p:nvPicPr>
          <p:cNvPr id="6" name="Рисунок 5" descr="7pl_3ac5f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497090"/>
            <a:ext cx="1512168" cy="2016224"/>
          </a:xfrm>
          <a:prstGeom prst="rect">
            <a:avLst/>
          </a:prstGeom>
        </p:spPr>
      </p:pic>
      <p:pic>
        <p:nvPicPr>
          <p:cNvPr id="7" name="Рисунок 6" descr="9-VFw9ffn6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276873"/>
            <a:ext cx="1512168" cy="2016224"/>
          </a:xfrm>
          <a:prstGeom prst="rect">
            <a:avLst/>
          </a:prstGeom>
        </p:spPr>
      </p:pic>
      <p:pic>
        <p:nvPicPr>
          <p:cNvPr id="8" name="Рисунок 7" descr="cLZTC05hZiw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315439"/>
            <a:ext cx="1507876" cy="2010501"/>
          </a:xfrm>
          <a:prstGeom prst="rect">
            <a:avLst/>
          </a:prstGeom>
        </p:spPr>
      </p:pic>
      <p:pic>
        <p:nvPicPr>
          <p:cNvPr id="9" name="Рисунок 8" descr="G7IJHkGyci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497089"/>
            <a:ext cx="1512168" cy="2016225"/>
          </a:xfrm>
          <a:prstGeom prst="rect">
            <a:avLst/>
          </a:prstGeom>
        </p:spPr>
      </p:pic>
      <p:pic>
        <p:nvPicPr>
          <p:cNvPr id="10" name="Рисунок 9" descr="HM5-wxLekJ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059" y="4490832"/>
            <a:ext cx="1516862" cy="2022482"/>
          </a:xfrm>
          <a:prstGeom prst="rect">
            <a:avLst/>
          </a:prstGeom>
        </p:spPr>
      </p:pic>
      <p:pic>
        <p:nvPicPr>
          <p:cNvPr id="11" name="Рисунок 10" descr="pQvXf5izyy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62" y="228700"/>
            <a:ext cx="1494159" cy="1992213"/>
          </a:xfrm>
          <a:prstGeom prst="rect">
            <a:avLst/>
          </a:prstGeom>
        </p:spPr>
      </p:pic>
      <p:pic>
        <p:nvPicPr>
          <p:cNvPr id="13" name="Рисунок 12" descr="qWrFdvRiRiw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11" y="2333133"/>
            <a:ext cx="1959963" cy="1959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jICX5jYnu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084" y="2564904"/>
            <a:ext cx="1404156" cy="1872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960440" cy="65169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ПРАЗДНИК ОСЕНИ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Пусть и говорят, что осень - унылая пора,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но дети, как никто другой, умеют радоваться этому времени года.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18 октября в средней группе Ромашки состоялся осенний праздник "Волшебный сундучок Осени и Лиса-проказница".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Ребята ждали появления Осени. Долгожданной встрече помешала проказница Лиса, которая явилась без приглашения, да ещё и ключик прихватила от волшебного сундучка.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Но её проделки не помешали весело провести праздник. Вместе с Осенью и Лисой водили хоровод. Дети показали умения читать стихи, отгадывать загадки.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Девочки станцевали танец "Зверят". Все вместе поиграли в игры "Зонтик", "Грибочки и грибники". Исполнили песни "Осень в золотой косынке", "Дождик", "Что нам осень принесёт". Покружились в танце с листочками. Научили Лису больше не проказничать и не брать чужое. Лиса вернула ключ от волшебного сундучка.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Самым приятным эпизодом стал сюрпризный момент - наливные яблочки для ребят, подарок Осени.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Праздник получился весёлым, ярким и запоминающимся.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Педагоги-организаторы: Сенькина Ольга Викторовна, Румянцева Ольга Владимировна, Боброва Галина Леонидовна, Виноградова Наталья Александровна.</a:t>
            </a:r>
            <a:br>
              <a:rPr lang="ru-RU" sz="1600" b="1" dirty="0" smtClean="0">
                <a:latin typeface="Monotype Corsiva" pitchFamily="66" charset="0"/>
              </a:rPr>
            </a:b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5" name="Рисунок 4" descr="krkk5ciI4S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286" y="282006"/>
            <a:ext cx="1492671" cy="1990228"/>
          </a:xfrm>
          <a:prstGeom prst="rect">
            <a:avLst/>
          </a:prstGeom>
        </p:spPr>
      </p:pic>
      <p:pic>
        <p:nvPicPr>
          <p:cNvPr id="6" name="Рисунок 5" descr="-nExO5ua4e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482" y="2492896"/>
            <a:ext cx="1563638" cy="2084851"/>
          </a:xfrm>
          <a:prstGeom prst="rect">
            <a:avLst/>
          </a:prstGeom>
        </p:spPr>
      </p:pic>
      <p:pic>
        <p:nvPicPr>
          <p:cNvPr id="7" name="Рисунок 6" descr="Hr-FfGY0cd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3521" y="386958"/>
            <a:ext cx="1533651" cy="1874944"/>
          </a:xfrm>
          <a:prstGeom prst="rect">
            <a:avLst/>
          </a:prstGeom>
        </p:spPr>
      </p:pic>
      <p:pic>
        <p:nvPicPr>
          <p:cNvPr id="9" name="Рисунок 8" descr="oH0JPqdOwGQ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797152"/>
            <a:ext cx="2195736" cy="1646802"/>
          </a:xfrm>
          <a:prstGeom prst="rect">
            <a:avLst/>
          </a:prstGeom>
        </p:spPr>
      </p:pic>
      <p:pic>
        <p:nvPicPr>
          <p:cNvPr id="10" name="Рисунок 9" descr="quJHLYBkH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747" y="4797152"/>
            <a:ext cx="2195736" cy="1646802"/>
          </a:xfrm>
          <a:prstGeom prst="rect">
            <a:avLst/>
          </a:prstGeom>
        </p:spPr>
      </p:pic>
      <p:pic>
        <p:nvPicPr>
          <p:cNvPr id="11" name="Рисунок 10" descr="wx3zEKQYFK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91" y="2780928"/>
            <a:ext cx="1835696" cy="1376772"/>
          </a:xfrm>
          <a:prstGeom prst="rect">
            <a:avLst/>
          </a:prstGeom>
        </p:spPr>
      </p:pic>
      <p:pic>
        <p:nvPicPr>
          <p:cNvPr id="12" name="Рисунок 11" descr="yLzf-paOks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680" y="764704"/>
            <a:ext cx="1763688" cy="1322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386608" cy="7563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День отца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_3QexjiZ1P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46" y="764704"/>
            <a:ext cx="1298840" cy="2012729"/>
          </a:xfrm>
          <a:prstGeom prst="rect">
            <a:avLst/>
          </a:prstGeom>
        </p:spPr>
      </p:pic>
      <p:pic>
        <p:nvPicPr>
          <p:cNvPr id="6" name="Рисунок 5" descr="5Vz_eysWPq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825" y="2004398"/>
            <a:ext cx="1704189" cy="1704189"/>
          </a:xfrm>
          <a:prstGeom prst="rect">
            <a:avLst/>
          </a:prstGeom>
        </p:spPr>
      </p:pic>
      <p:pic>
        <p:nvPicPr>
          <p:cNvPr id="7" name="Рисунок 6" descr="8Zx8W1Lu2_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507" y="188640"/>
            <a:ext cx="1349757" cy="1798178"/>
          </a:xfrm>
          <a:prstGeom prst="rect">
            <a:avLst/>
          </a:prstGeom>
        </p:spPr>
      </p:pic>
      <p:pic>
        <p:nvPicPr>
          <p:cNvPr id="8" name="Рисунок 7" descr="96yxuPGmTc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000" y="2805070"/>
            <a:ext cx="1080120" cy="1967939"/>
          </a:xfrm>
          <a:prstGeom prst="rect">
            <a:avLst/>
          </a:prstGeom>
        </p:spPr>
      </p:pic>
      <p:pic>
        <p:nvPicPr>
          <p:cNvPr id="9" name="Рисунок 8" descr="B6QpntjREx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6" y="764703"/>
            <a:ext cx="1364882" cy="2012729"/>
          </a:xfrm>
          <a:prstGeom prst="rect">
            <a:avLst/>
          </a:prstGeom>
        </p:spPr>
      </p:pic>
      <p:pic>
        <p:nvPicPr>
          <p:cNvPr id="10" name="Рисунок 9" descr="hwjZ_2MpCP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014" y="149934"/>
            <a:ext cx="1406692" cy="1875590"/>
          </a:xfrm>
          <a:prstGeom prst="rect">
            <a:avLst/>
          </a:prstGeom>
        </p:spPr>
      </p:pic>
      <p:pic>
        <p:nvPicPr>
          <p:cNvPr id="11" name="Рисунок 10" descr="j9PCA2KS68Q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43" y="1990319"/>
            <a:ext cx="1365616" cy="1820821"/>
          </a:xfrm>
          <a:prstGeom prst="rect">
            <a:avLst/>
          </a:prstGeom>
        </p:spPr>
      </p:pic>
      <p:pic>
        <p:nvPicPr>
          <p:cNvPr id="12" name="Рисунок 11" descr="j9q8Kv5h63M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86" y="164637"/>
            <a:ext cx="1406693" cy="1875589"/>
          </a:xfrm>
          <a:prstGeom prst="rect">
            <a:avLst/>
          </a:prstGeom>
        </p:spPr>
      </p:pic>
      <p:pic>
        <p:nvPicPr>
          <p:cNvPr id="13" name="Рисунок 12" descr="k4qvJCeVYDc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772" y="2344848"/>
            <a:ext cx="1167601" cy="1820821"/>
          </a:xfrm>
          <a:prstGeom prst="rect">
            <a:avLst/>
          </a:prstGeom>
        </p:spPr>
      </p:pic>
      <p:pic>
        <p:nvPicPr>
          <p:cNvPr id="14" name="Рисунок 13" descr="kscsNRaWlT0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357" y="1999488"/>
            <a:ext cx="1357884" cy="1810511"/>
          </a:xfrm>
          <a:prstGeom prst="rect">
            <a:avLst/>
          </a:prstGeom>
        </p:spPr>
      </p:pic>
      <p:pic>
        <p:nvPicPr>
          <p:cNvPr id="15" name="Рисунок 14" descr="lPonIy5Osr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279" y="3822005"/>
            <a:ext cx="1347614" cy="1796819"/>
          </a:xfrm>
          <a:prstGeom prst="rect">
            <a:avLst/>
          </a:prstGeom>
        </p:spPr>
      </p:pic>
      <p:pic>
        <p:nvPicPr>
          <p:cNvPr id="16" name="Рисунок 15" descr="nxHD2n9tiRY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202" y="4731427"/>
            <a:ext cx="1419622" cy="1892829"/>
          </a:xfrm>
          <a:prstGeom prst="rect">
            <a:avLst/>
          </a:prstGeom>
        </p:spPr>
      </p:pic>
      <p:pic>
        <p:nvPicPr>
          <p:cNvPr id="17" name="Рисунок 16" descr="OehS9UiZMG4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777432"/>
            <a:ext cx="1436509" cy="1915344"/>
          </a:xfrm>
          <a:prstGeom prst="rect">
            <a:avLst/>
          </a:prstGeom>
        </p:spPr>
      </p:pic>
      <p:pic>
        <p:nvPicPr>
          <p:cNvPr id="18" name="Рисунок 17" descr="OnpqwlnrAVg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507" y="4842652"/>
            <a:ext cx="988345" cy="1772816"/>
          </a:xfrm>
          <a:prstGeom prst="rect">
            <a:avLst/>
          </a:prstGeom>
        </p:spPr>
      </p:pic>
      <p:pic>
        <p:nvPicPr>
          <p:cNvPr id="19" name="Рисунок 18" descr="S5FWPAkD3j0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88640"/>
            <a:ext cx="1347614" cy="1796819"/>
          </a:xfrm>
          <a:prstGeom prst="rect">
            <a:avLst/>
          </a:prstGeom>
        </p:spPr>
      </p:pic>
      <p:pic>
        <p:nvPicPr>
          <p:cNvPr id="20" name="Рисунок 19" descr="vse2QcwoKRw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4072" y="4639578"/>
            <a:ext cx="1050207" cy="1886941"/>
          </a:xfrm>
          <a:prstGeom prst="rect">
            <a:avLst/>
          </a:prstGeom>
        </p:spPr>
      </p:pic>
      <p:pic>
        <p:nvPicPr>
          <p:cNvPr id="21" name="Рисунок 20" descr="Wh19bzR9eRs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4" y="4773010"/>
            <a:ext cx="1403413" cy="1870048"/>
          </a:xfrm>
          <a:prstGeom prst="rect">
            <a:avLst/>
          </a:prstGeom>
        </p:spPr>
      </p:pic>
      <p:pic>
        <p:nvPicPr>
          <p:cNvPr id="22" name="Рисунок 21" descr="x0CzcrD-u34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78" y="4293096"/>
            <a:ext cx="1402536" cy="1870048"/>
          </a:xfrm>
          <a:prstGeom prst="rect">
            <a:avLst/>
          </a:prstGeom>
        </p:spPr>
      </p:pic>
      <p:pic>
        <p:nvPicPr>
          <p:cNvPr id="23" name="Рисунок 22" descr="XI49qkMIiZk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25" y="3840555"/>
            <a:ext cx="1211635" cy="161048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04279" y="6309320"/>
            <a:ext cx="1347614" cy="4320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900" dirty="0" smtClean="0">
                <a:latin typeface="Monotype Corsiva" pitchFamily="66" charset="0"/>
              </a:rPr>
              <a:t>Читайте в нашем номере:</a:t>
            </a: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00747"/>
              </p:ext>
            </p:extLst>
          </p:nvPr>
        </p:nvGraphicFramePr>
        <p:xfrm>
          <a:off x="467544" y="1196752"/>
          <a:ext cx="5688632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err="1" smtClean="0">
                          <a:latin typeface="Monotype Corsiva" pitchFamily="66" charset="0"/>
                        </a:rPr>
                        <a:t>Онлайн</a:t>
                      </a:r>
                      <a:r>
                        <a:rPr lang="ru-RU" sz="28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2800" baseline="0" dirty="0" err="1" smtClean="0">
                          <a:latin typeface="Monotype Corsiva" pitchFamily="66" charset="0"/>
                        </a:rPr>
                        <a:t>флешмоб</a:t>
                      </a:r>
                      <a:r>
                        <a:rPr lang="ru-RU" sz="2800" baseline="0" dirty="0" smtClean="0">
                          <a:latin typeface="Monotype Corsiva" pitchFamily="66" charset="0"/>
                        </a:rPr>
                        <a:t> «Семейное путешествие»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Новоселье с </a:t>
                      </a:r>
                      <a:r>
                        <a:rPr lang="ru-RU" sz="2800" baseline="0" dirty="0" err="1" smtClean="0">
                          <a:latin typeface="Monotype Corsiva" pitchFamily="66" charset="0"/>
                        </a:rPr>
                        <a:t>Карлсоном</a:t>
                      </a:r>
                      <a:endParaRPr lang="ru-RU" sz="2800" baseline="0" dirty="0" smtClean="0">
                        <a:latin typeface="Monotype Corsiva" pitchFamily="66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Неделя безопасности ДД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День работника дошкольного образования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Осенняя экскурсия в парк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5. «Подарки осени «– конкурс поделок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6. «Не зевай  - урожай обирай»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7. «Волшебный сундучок Осени и Лиса проказница»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Monotype Corsiva" pitchFamily="66" charset="0"/>
                        </a:rPr>
                        <a:t>8. День отца – поздравление.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000" baseline="0" dirty="0" smtClean="0">
                        <a:latin typeface="Comic Sans MS" pitchFamily="66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2000" baseline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3707904" cy="633670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ОНЛАЙН-ФЛЕШМОБ "СЕМЕЙНОЕ ПУТЕШЕСТВИЕ"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Семейные путешествия не только сближают, но и делают нас счастливее в долгосрочной перспективе. По данным исследований Всемирной Ассоциации семейного отдыха лучшие воспоминания детства связаны с семейными путешествиями. Более того, они становятся позитивным эмоциональным якорем, который помогает лучше справляться со сложными ситуациями в жизни.</a:t>
            </a:r>
          </a:p>
          <a:p>
            <a:r>
              <a:rPr lang="ru-RU" sz="1600" dirty="0" smtClean="0">
                <a:latin typeface="Monotype Corsiva" pitchFamily="66" charset="0"/>
              </a:rPr>
              <a:t>Отдых с семьей создает воспоминания, которые остаются с нами на всю жизнь. Семейные поездки и приключения запоминаются нам намного ярче, чем повседневная рутина. Мы вспоминаем смех, радость и счастье, которые мы испытывали вместе с близкими. Такие воспоминания создают прочные связи между членами семьи и становятся драгоценными сокровищами в нашей памяти.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260648"/>
            <a:ext cx="2602632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     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174" name="AutoShape 6" descr="https://sun9-29.userapi.com/impg/oP_wk7eExMLOORHfmRtbUt4KIIMGH8tBXugO5w/LwWU5DMwc8Q.jpg?size=1280x960&amp;quality=95&amp;sign=06746941aaa0fad4674965be608f0d8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https://img.redzhina.ru/img/d5/fd/d5fd2e5916099aa9f642c58d85d3b3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1l1M_7Lh9T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544" y="260648"/>
            <a:ext cx="2016224" cy="2016224"/>
          </a:xfrm>
          <a:prstGeom prst="rect">
            <a:avLst/>
          </a:prstGeom>
        </p:spPr>
      </p:pic>
      <p:pic>
        <p:nvPicPr>
          <p:cNvPr id="17" name="Рисунок 16" descr="5QXXkXOL2w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60648"/>
            <a:ext cx="2016224" cy="2016224"/>
          </a:xfrm>
          <a:prstGeom prst="rect">
            <a:avLst/>
          </a:prstGeom>
        </p:spPr>
      </p:pic>
      <p:pic>
        <p:nvPicPr>
          <p:cNvPr id="18" name="Рисунок 17" descr="CztWICnMND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348880"/>
            <a:ext cx="2016224" cy="2016224"/>
          </a:xfrm>
          <a:prstGeom prst="rect">
            <a:avLst/>
          </a:prstGeom>
        </p:spPr>
      </p:pic>
      <p:pic>
        <p:nvPicPr>
          <p:cNvPr id="19" name="Рисунок 18" descr="DhQ5wwqo1B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348880"/>
            <a:ext cx="2016224" cy="2016224"/>
          </a:xfrm>
          <a:prstGeom prst="rect">
            <a:avLst/>
          </a:prstGeom>
        </p:spPr>
      </p:pic>
      <p:pic>
        <p:nvPicPr>
          <p:cNvPr id="20" name="Рисунок 19" descr="Oi4xolb_7z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09120"/>
            <a:ext cx="2060848" cy="2060848"/>
          </a:xfrm>
          <a:prstGeom prst="rect">
            <a:avLst/>
          </a:prstGeom>
        </p:spPr>
      </p:pic>
      <p:pic>
        <p:nvPicPr>
          <p:cNvPr id="21" name="Рисунок 20" descr="rhhrV0zzquU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FQz-tQ-Y0 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118" y="2492896"/>
            <a:ext cx="2232248" cy="2232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2232248" cy="47971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Отдых с семьей играет важную роль в нашей жизни. Он способствует укреплению семейных уз, помогает снять стресс, развивает детей и создает незабываемые воспоминания. Поэтому, несмотря на нашу занятость и ограничения, важно находить время для отдыха вместе с семьей. Ведь именно вместе мы создаем самые яркие и счастливые моменты в жизни.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5" name="Рисунок 4" descr="UOXsmWQ3j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492896"/>
            <a:ext cx="2348880" cy="2204864"/>
          </a:xfrm>
          <a:prstGeom prst="rect">
            <a:avLst/>
          </a:prstGeom>
        </p:spPr>
      </p:pic>
      <p:pic>
        <p:nvPicPr>
          <p:cNvPr id="6" name="Рисунок 5" descr="weagpO3Vez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88640"/>
            <a:ext cx="2304256" cy="2304256"/>
          </a:xfrm>
          <a:prstGeom prst="rect">
            <a:avLst/>
          </a:prstGeom>
        </p:spPr>
      </p:pic>
      <p:pic>
        <p:nvPicPr>
          <p:cNvPr id="7" name="Рисунок 6" descr="yWnOmAsyj0Q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60648"/>
            <a:ext cx="2232248" cy="2232248"/>
          </a:xfrm>
          <a:prstGeom prst="rect">
            <a:avLst/>
          </a:prstGeom>
        </p:spPr>
      </p:pic>
      <p:pic>
        <p:nvPicPr>
          <p:cNvPr id="8" name="Рисунок 7" descr="b6nozgr8q9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725144"/>
            <a:ext cx="2016224" cy="2016224"/>
          </a:xfrm>
          <a:prstGeom prst="rect">
            <a:avLst/>
          </a:prstGeom>
        </p:spPr>
      </p:pic>
      <p:pic>
        <p:nvPicPr>
          <p:cNvPr id="9" name="Рисунок 8" descr="cTvIh2rSnRU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697760"/>
            <a:ext cx="2016224" cy="2016224"/>
          </a:xfrm>
          <a:prstGeom prst="rect">
            <a:avLst/>
          </a:prstGeom>
        </p:spPr>
      </p:pic>
      <p:pic>
        <p:nvPicPr>
          <p:cNvPr id="10" name="Рисунок 9" descr="04uob3NUe5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653136"/>
            <a:ext cx="2060848" cy="2060848"/>
          </a:xfrm>
          <a:prstGeom prst="rect">
            <a:avLst/>
          </a:prstGeom>
        </p:spPr>
      </p:pic>
      <p:pic>
        <p:nvPicPr>
          <p:cNvPr id="11" name="Рисунок 10" descr="h3RLI5Hr-8U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625752"/>
            <a:ext cx="2088232" cy="2088232"/>
          </a:xfrm>
          <a:prstGeom prst="rect">
            <a:avLst/>
          </a:prstGeom>
        </p:spPr>
      </p:pic>
      <p:pic>
        <p:nvPicPr>
          <p:cNvPr id="12" name="Рисунок 11" descr="tZmtOC_vRo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344" y="188640"/>
            <a:ext cx="2304256" cy="2304256"/>
          </a:xfrm>
          <a:prstGeom prst="rect">
            <a:avLst/>
          </a:prstGeom>
        </p:spPr>
      </p:pic>
      <p:pic>
        <p:nvPicPr>
          <p:cNvPr id="13" name="Рисунок 12" descr="Fv3BW03kCYw (1)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360" y="2492896"/>
            <a:ext cx="21602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3131840" cy="482453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НОВОСЕЛЬЕ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отметили ребята, их родители и педагоги группы Ромашки.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Дети с нетерпением ждали этого праздника и готовились к нему, показали чему они научились. Читали стихи, спели песню "Детский сад". Вместе с родителями посмотрели видео презентацию "Мы растём". Родители спели напутственную песню детям и пожелали дружить, творить и играть сообща.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Главным героем праздника стал </a:t>
            </a:r>
            <a:r>
              <a:rPr lang="ru-RU" sz="1400" dirty="0" err="1" smtClean="0">
                <a:latin typeface="Monotype Corsiva" pitchFamily="66" charset="0"/>
              </a:rPr>
              <a:t>Карлсон</a:t>
            </a:r>
            <a:r>
              <a:rPr lang="ru-RU" sz="1400" dirty="0" smtClean="0">
                <a:latin typeface="Monotype Corsiva" pitchFamily="66" charset="0"/>
              </a:rPr>
              <a:t>. Его шалости сделали праздник веселым.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Дети исполнили танец с мешочками на голове. Родители отблагодарили </a:t>
            </a:r>
            <a:r>
              <a:rPr lang="ru-RU" sz="1400" dirty="0" err="1" smtClean="0">
                <a:latin typeface="Monotype Corsiva" pitchFamily="66" charset="0"/>
              </a:rPr>
              <a:t>Карлсона</a:t>
            </a:r>
            <a:r>
              <a:rPr lang="ru-RU" sz="1400" dirty="0" smtClean="0">
                <a:latin typeface="Monotype Corsiva" pitchFamily="66" charset="0"/>
              </a:rPr>
              <a:t> за чудесное настроение и подарили ему баночку варенья и конфеты.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Все вместе поиграли в игру "Дружба".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Мероприятие закончилось </a:t>
            </a:r>
            <a:r>
              <a:rPr lang="ru-RU" sz="1400" dirty="0" err="1" smtClean="0">
                <a:latin typeface="Monotype Corsiva" pitchFamily="66" charset="0"/>
              </a:rPr>
              <a:t>чаепитиеим</a:t>
            </a:r>
            <a:r>
              <a:rPr lang="ru-RU" sz="1400" dirty="0" smtClean="0">
                <a:latin typeface="Monotype Corsiva" pitchFamily="66" charset="0"/>
              </a:rPr>
              <a:t> за праздничным  столом.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А </a:t>
            </a:r>
            <a:r>
              <a:rPr lang="ru-RU" sz="1400" dirty="0" err="1" smtClean="0">
                <a:latin typeface="Monotype Corsiva" pitchFamily="66" charset="0"/>
              </a:rPr>
              <a:t>Карлсон</a:t>
            </a:r>
            <a:r>
              <a:rPr lang="ru-RU" sz="1400" dirty="0" smtClean="0">
                <a:latin typeface="Monotype Corsiva" pitchFamily="66" charset="0"/>
              </a:rPr>
              <a:t> улетел.</a:t>
            </a:r>
          </a:p>
          <a:p>
            <a:r>
              <a:rPr lang="ru-RU" sz="1400" dirty="0" smtClean="0">
                <a:latin typeface="Monotype Corsiva" pitchFamily="66" charset="0"/>
              </a:rPr>
              <a:t>Но обещал вернуться...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900" dirty="0">
              <a:latin typeface="Comic Sans MS" pitchFamily="66" charset="0"/>
            </a:endParaRPr>
          </a:p>
        </p:txBody>
      </p:sp>
      <p:pic>
        <p:nvPicPr>
          <p:cNvPr id="11" name="Рисунок 10" descr="FEwI-4jobh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65149"/>
            <a:ext cx="2936326" cy="1651683"/>
          </a:xfrm>
          <a:prstGeom prst="rect">
            <a:avLst/>
          </a:prstGeom>
        </p:spPr>
      </p:pic>
      <p:pic>
        <p:nvPicPr>
          <p:cNvPr id="12" name="Рисунок 11" descr="5nt-cEJWBq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988840"/>
            <a:ext cx="2699792" cy="2024844"/>
          </a:xfrm>
          <a:prstGeom prst="rect">
            <a:avLst/>
          </a:prstGeom>
        </p:spPr>
      </p:pic>
      <p:pic>
        <p:nvPicPr>
          <p:cNvPr id="13" name="Рисунок 12" descr="D_yELFjNr0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4328" y="4077072"/>
            <a:ext cx="1399999" cy="2484495"/>
          </a:xfrm>
          <a:prstGeom prst="rect">
            <a:avLst/>
          </a:prstGeom>
        </p:spPr>
      </p:pic>
      <p:pic>
        <p:nvPicPr>
          <p:cNvPr id="15" name="Рисунок 14" descr="MRTwyY5B6jU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60648"/>
            <a:ext cx="1851670" cy="2468893"/>
          </a:xfrm>
          <a:prstGeom prst="rect">
            <a:avLst/>
          </a:prstGeom>
        </p:spPr>
      </p:pic>
      <p:pic>
        <p:nvPicPr>
          <p:cNvPr id="16" name="Рисунок 15" descr="TJxESQkiap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725144"/>
            <a:ext cx="3851920" cy="1734448"/>
          </a:xfrm>
          <a:prstGeom prst="rect">
            <a:avLst/>
          </a:prstGeom>
        </p:spPr>
      </p:pic>
      <p:pic>
        <p:nvPicPr>
          <p:cNvPr id="17" name="Рисунок 16" descr="zH3dgEhoaH0 (1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850" y="2852936"/>
            <a:ext cx="2944326" cy="1656184"/>
          </a:xfrm>
          <a:prstGeom prst="rect">
            <a:avLst/>
          </a:prstGeom>
        </p:spPr>
      </p:pic>
      <p:pic>
        <p:nvPicPr>
          <p:cNvPr id="18" name="Рисунок 17" descr="WCLgYIub5Lw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558" y="5229200"/>
            <a:ext cx="1582321" cy="12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4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3419872" cy="59766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Monotype Corsiva" pitchFamily="66" charset="0"/>
              </a:rPr>
              <a:t>С 16 по 20 сентября во всех регионах России! 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18 сентября в Юбилейном прошёл единый день ПДД.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В средней группе Ромашки педагоги с детьми совершили путешествие в страну ПДД, закрепили основные правила безопасного движения. 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Поиграли в игру "Светофор" с флажками, вспомнили какой транспорт бывает, были в роли пешеходов, примерили на себя роль регулировщика, инспектора ДПС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Так в игровой, интересной, доступной форме, дети получают необходимые, очень важные знания, которые пригодятся им в жизни. Обучение правилам дорожного движения в детском саду - жизненная необходимость, поэтому различные мероприятия по БДД всегда актуальны в дошкольных учреждениях.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Всероссийская Неделя безопасности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дорожного движения – 2024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100" name="Picture 4" descr="https://sun9-11.userapi.com/impg/2N1Ld1EjG5qN5D-GPwX92FrfePGpnZMhN7kVWw/BKS2s6ij_0k.jpg?size=1620x2160&amp;quality=95&amp;sign=1666cc1efc84de4f1e52ee304d29ebe3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11116616"/>
            <a:ext cx="1458162" cy="1944216"/>
          </a:xfrm>
          <a:prstGeom prst="rect">
            <a:avLst/>
          </a:prstGeom>
          <a:noFill/>
        </p:spPr>
      </p:pic>
      <p:pic>
        <p:nvPicPr>
          <p:cNvPr id="4" name="Picture 2" descr="https://sun9-26.userapi.com/impg/FO-O9cnfid-tQ-ooBqD4WytGnoObzx4CJHDztQ/wndAhHsj_Wc.jpg?size=1620x2160&amp;quality=95&amp;sign=dc3d588b0353ca3588cb6668c41b8ab3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-14068944"/>
            <a:ext cx="8478941" cy="11305256"/>
          </a:xfrm>
          <a:prstGeom prst="rect">
            <a:avLst/>
          </a:prstGeom>
          <a:noFill/>
        </p:spPr>
      </p:pic>
      <p:pic>
        <p:nvPicPr>
          <p:cNvPr id="13" name="Рисунок 12" descr="BuJC0Vap6U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24" y="4725144"/>
            <a:ext cx="1104401" cy="1959895"/>
          </a:xfrm>
          <a:prstGeom prst="rect">
            <a:avLst/>
          </a:prstGeom>
        </p:spPr>
      </p:pic>
      <p:pic>
        <p:nvPicPr>
          <p:cNvPr id="16" name="Рисунок 15" descr="eDsKfJyerC4 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2492896"/>
            <a:ext cx="1224135" cy="2180400"/>
          </a:xfrm>
          <a:prstGeom prst="rect">
            <a:avLst/>
          </a:prstGeom>
        </p:spPr>
      </p:pic>
      <p:pic>
        <p:nvPicPr>
          <p:cNvPr id="17" name="Рисунок 16" descr="GOr4MAnQyP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53277"/>
            <a:ext cx="1512168" cy="2016224"/>
          </a:xfrm>
          <a:prstGeom prst="rect">
            <a:avLst/>
          </a:prstGeom>
        </p:spPr>
      </p:pic>
      <p:pic>
        <p:nvPicPr>
          <p:cNvPr id="20" name="Рисунок 19" descr="JZriitCyD-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836712"/>
            <a:ext cx="3008434" cy="1354642"/>
          </a:xfrm>
          <a:prstGeom prst="rect">
            <a:avLst/>
          </a:prstGeom>
        </p:spPr>
      </p:pic>
      <p:pic>
        <p:nvPicPr>
          <p:cNvPr id="24" name="Рисунок 23" descr="HWbZo3SQ2rk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2388" y="2492896"/>
            <a:ext cx="1129565" cy="2160240"/>
          </a:xfrm>
          <a:prstGeom prst="rect">
            <a:avLst/>
          </a:prstGeom>
        </p:spPr>
      </p:pic>
      <p:pic>
        <p:nvPicPr>
          <p:cNvPr id="25" name="Рисунок 24" descr="U76J7jN-YC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352" y="2492896"/>
            <a:ext cx="1152128" cy="2263838"/>
          </a:xfrm>
          <a:prstGeom prst="rect">
            <a:avLst/>
          </a:prstGeom>
        </p:spPr>
      </p:pic>
      <p:pic>
        <p:nvPicPr>
          <p:cNvPr id="26" name="Рисунок 25" descr="WNxQBLysu4I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797152"/>
            <a:ext cx="1368152" cy="1824202"/>
          </a:xfrm>
          <a:prstGeom prst="rect">
            <a:avLst/>
          </a:prstGeom>
        </p:spPr>
      </p:pic>
      <p:pic>
        <p:nvPicPr>
          <p:cNvPr id="27" name="Рисунок 26" descr="zsXY4zvLry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2492897"/>
            <a:ext cx="1224136" cy="211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424847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Monotype Corsiva" pitchFamily="66" charset="0"/>
              </a:rPr>
              <a:t>ДЕНЬ РАБОТНИКА ДОШКОЛЬНОГО ОБРАЗОВАНИЯ — это особенный праздник. Он посвящен тем, кто ежедневно вкладывает душу в свою работу, воспитывает подрастающее поколение.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В нашем детском саду прошло праздничное мероприятие, посвященное этому замечательному дню.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Воспитанники поздравили всех сотрудников с праздником и подарили им замечательный концерт, а также преподнесли открытки, сделанные своими руками. Ребята читали стихи, исполняли песни, танцевали, а также показали инсценировку "Подрастём - работать в детский сад придём". Концерт прошел в легкой и непринужденной обстановке и завершился совместным флешмобом взрослых и детей "Будем вместе"...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Сегодня праздник тихий, скромный,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Но он важнее всех других,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Ведь труд работников дошкольных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Заслуженно должны ценить!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А то, что весело играют дети,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Читают, пляшут и поют,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Для нас ценней всего на свете!</a:t>
            </a:r>
            <a:br>
              <a:rPr lang="ru-RU" sz="1700" b="1" dirty="0" smtClean="0">
                <a:latin typeface="Monotype Corsiva" pitchFamily="66" charset="0"/>
              </a:rPr>
            </a:br>
            <a:r>
              <a:rPr lang="ru-RU" sz="1700" b="1" dirty="0" smtClean="0">
                <a:latin typeface="Monotype Corsiva" pitchFamily="66" charset="0"/>
              </a:rPr>
              <a:t>В честь воспитателей — салют!</a:t>
            </a:r>
            <a:endParaRPr lang="ru-RU" sz="1700" b="1" dirty="0">
              <a:latin typeface="Monotype Corsiva" pitchFamily="66" charset="0"/>
            </a:endParaRPr>
          </a:p>
        </p:txBody>
      </p:sp>
      <p:sp>
        <p:nvSpPr>
          <p:cNvPr id="2054" name="AutoShape 6" descr="https://sun9-31.userapi.com/impg/MlzS39_s-B8qXjscg3FGpyohhobcxX4WLNlMrQ/CaDdiJnjsLY.jpg?size=1280x960&amp;quality=95&amp;sign=f3d82f58523beff5c38b8e7bc4b90df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un9-31.userapi.com/impg/MlzS39_s-B8qXjscg3FGpyohhobcxX4WLNlMrQ/CaDdiJnjsLY.jpg?size=1280x960&amp;quality=95&amp;sign=f3d82f58523beff5c38b8e7bc4b90df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sun9-31.userapi.com/impg/MlzS39_s-B8qXjscg3FGpyohhobcxX4WLNlMrQ/CaDdiJnjsLY.jpg?size=1280x960&amp;quality=95&amp;sign=f3d82f58523beff5c38b8e7bc4b90df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sun9-31.userapi.com/impg/MlzS39_s-B8qXjscg3FGpyohhobcxX4WLNlMrQ/CaDdiJnjsLY.jpg?size=1280x960&amp;quality=95&amp;sign=f3d82f58523beff5c38b8e7bc4b90df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sun9-31.userapi.com/impg/MlzS39_s-B8qXjscg3FGpyohhobcxX4WLNlMrQ/CaDdiJnjsLY.jpg?size=1280x960&amp;quality=95&amp;sign=f3d82f58523beff5c38b8e7bc4b90df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1Az8oHnEzd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437112"/>
            <a:ext cx="2831620" cy="2123715"/>
          </a:xfrm>
        </p:spPr>
      </p:pic>
      <p:pic>
        <p:nvPicPr>
          <p:cNvPr id="12" name="Рисунок 11" descr="J2lX_nBQNj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348880"/>
            <a:ext cx="3275856" cy="1842669"/>
          </a:xfrm>
          <a:prstGeom prst="rect">
            <a:avLst/>
          </a:prstGeom>
        </p:spPr>
      </p:pic>
      <p:pic>
        <p:nvPicPr>
          <p:cNvPr id="13" name="Рисунок 12" descr="LLCE0P4eBV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437112"/>
            <a:ext cx="2976331" cy="2232248"/>
          </a:xfrm>
          <a:prstGeom prst="rect">
            <a:avLst/>
          </a:prstGeom>
        </p:spPr>
      </p:pic>
      <p:pic>
        <p:nvPicPr>
          <p:cNvPr id="14" name="Рисунок 13" descr="clLvd9l0B8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9" y="4365104"/>
            <a:ext cx="2915814" cy="2186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152400"/>
            <a:ext cx="5400600" cy="651696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                           </a:t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107504" y="260350"/>
            <a:ext cx="3600399" cy="6408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Monotype Corsiva" pitchFamily="66" charset="0"/>
              </a:rPr>
              <a:t>ОСЕННЯЯ ЭКСКУРСИЯ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Листья золотые падают, летят,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Листья золотые устилают сад.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Много на дорожках листьев золотых,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Мы букет хороший сделаем из них,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Мы букет поставим посреди стола,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Осень золотая в гости к нам пришла...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Экскурсия в парк- это возможность понаблюдать за природой.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Дети очень любят экскурсии в любое время года, а осень замечательная пора, яркая, сказочная и волшебная.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 этом году она особенно порадовала всех тёплой погодой. Сентябрь простоял без дождей и ещё немного нас погрел своим солнышком.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 один солнечный денёк воспитатели с ребятами средней группы "Ромашки" отправились на познавательную экскурсию в осенний парк.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 детьми наблюдали за разнообразием красок листьев, поиграли в игру " К названному дереву беги", водили хоровод "Берёзонька ", с большим удовольствием побегали на свежем воздухе. Собирали листья, делали букеты. Путешествие стало увлекательным и познавательным.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Детям прогулка очень понравилась и они попросили вернуться в парк снова. Общий букет из листьев в центре природы в группе еще долго напоминал всем о путешествии...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Воспитатели: Сенькина О.В., Румянцева О.В.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12" name="Рисунок 11" descr="-aPOtEDnxTM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599642" cy="2132856"/>
          </a:xfrm>
          <a:prstGeom prst="rect">
            <a:avLst/>
          </a:prstGeom>
        </p:spPr>
      </p:pic>
      <p:pic>
        <p:nvPicPr>
          <p:cNvPr id="14" name="Рисунок 13" descr="BG3WE2nkBuc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492896"/>
            <a:ext cx="1512168" cy="2016224"/>
          </a:xfrm>
          <a:prstGeom prst="rect">
            <a:avLst/>
          </a:prstGeom>
        </p:spPr>
      </p:pic>
      <p:pic>
        <p:nvPicPr>
          <p:cNvPr id="15" name="Рисунок 14" descr="cVHs7Qv6xQ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420888"/>
            <a:ext cx="1584176" cy="2112234"/>
          </a:xfrm>
          <a:prstGeom prst="rect">
            <a:avLst/>
          </a:prstGeom>
        </p:spPr>
      </p:pic>
      <p:pic>
        <p:nvPicPr>
          <p:cNvPr id="16" name="Рисунок 15" descr="D9sb1kqfc0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48680"/>
            <a:ext cx="1979712" cy="1484784"/>
          </a:xfrm>
          <a:prstGeom prst="rect">
            <a:avLst/>
          </a:prstGeom>
        </p:spPr>
      </p:pic>
      <p:pic>
        <p:nvPicPr>
          <p:cNvPr id="17" name="Рисунок 16" descr="goT0x5zrTo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581128"/>
            <a:ext cx="2664296" cy="1998222"/>
          </a:xfrm>
          <a:prstGeom prst="rect">
            <a:avLst/>
          </a:prstGeom>
        </p:spPr>
      </p:pic>
      <p:pic>
        <p:nvPicPr>
          <p:cNvPr id="18" name="Рисунок 17" descr="Ip5MsC1j6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60648"/>
            <a:ext cx="1545636" cy="2060848"/>
          </a:xfrm>
          <a:prstGeom prst="rect">
            <a:avLst/>
          </a:prstGeom>
        </p:spPr>
      </p:pic>
      <p:pic>
        <p:nvPicPr>
          <p:cNvPr id="19" name="Рисунок 18" descr="SUY3s3QaU9w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581128"/>
            <a:ext cx="1512168" cy="2016224"/>
          </a:xfrm>
          <a:prstGeom prst="rect">
            <a:avLst/>
          </a:prstGeom>
        </p:spPr>
      </p:pic>
      <p:pic>
        <p:nvPicPr>
          <p:cNvPr id="20" name="Рисунок 19" descr="DrBAU8MhyBI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636912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208912" cy="313258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Monotype Corsiva" pitchFamily="66" charset="0"/>
              </a:rPr>
              <a:t>ПОДАРКИ ОСЕНИ" </a:t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В нашем детском саду стало традицией проводить выставки совместных работ родителей и детей. Такие мероприятия соединяют семью общим делом, позволяют выразить творческий потенциал, продемонстрировать таланты, воспитывают человеческое отношение ко всему окружающему, развивают умения видеть красоту и создавать её своими руками!</a:t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Всем огромное спасибо за участие в выставке осенних поделок из природного материала!  Всем участникам вручены грамоты!!!</a:t>
            </a:r>
            <a:endParaRPr lang="ru-RU" sz="2200" b="1" dirty="0">
              <a:latin typeface="Monotype Corsiva" pitchFamily="66" charset="0"/>
            </a:endParaRPr>
          </a:p>
        </p:txBody>
      </p:sp>
      <p:pic>
        <p:nvPicPr>
          <p:cNvPr id="9" name="Содержимое 8" descr="eTdcDyC_YbQ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212976"/>
            <a:ext cx="4465141" cy="33488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895</TotalTime>
  <Words>213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Comic Sans MS</vt:lpstr>
      <vt:lpstr>Constantia</vt:lpstr>
      <vt:lpstr>Monotype Corsiva</vt:lpstr>
      <vt:lpstr>Times New Roman</vt:lpstr>
      <vt:lpstr>Wingdings 2</vt:lpstr>
      <vt:lpstr>Бумажная</vt:lpstr>
      <vt:lpstr>МДОУ «Детский сад «Юбилейный» Журнал «Ромашки» (Выпуск Сентябрь, Октябрь) журнал о жизни детей, воспитателей и родителей</vt:lpstr>
      <vt:lpstr> Читайте в нашем номере: </vt:lpstr>
      <vt:lpstr>      </vt:lpstr>
      <vt:lpstr>Отдых с семьей играет важную роль в нашей жизни. Он способствует укреплению семейных уз, помогает снять стресс, развивает детей и создает незабываемые воспоминания. Поэтому, несмотря на нашу занятость и ограничения, важно находить время для отдыха вместе с семьей. Ведь именно вместе мы создаем самые яркие и счастливые моменты в жизни.</vt:lpstr>
      <vt:lpstr>Презентация PowerPoint</vt:lpstr>
      <vt:lpstr>Всероссийская Неделя безопасности  дорожного движения – 2024</vt:lpstr>
      <vt:lpstr>ДЕНЬ РАБОТНИКА ДОШКОЛЬНОГО ОБРАЗОВАНИЯ — это особенный праздник. Он посвящен тем, кто ежедневно вкладывает душу в свою работу, воспитывает подрастающее поколение. В нашем детском саду прошло праздничное мероприятие, посвященное этому замечательному дню. Воспитанники поздравили всех сотрудников с праздником и подарили им замечательный концерт, а также преподнесли открытки, сделанные своими руками. Ребята читали стихи, исполняли песни, танцевали, а также показали инсценировку "Подрастём - работать в детский сад придём". Концерт прошел в легкой и непринужденной обстановке и завершился совместным флешмобом взрослых и детей "Будем вместе"... Сегодня праздник тихий, скромный, Но он важнее всех других, Ведь труд работников дошкольных Заслуженно должны ценить! А то, что весело играют дети, Читают, пляшут и поют, Для нас ценней всего на свете! В честь воспитателей — салют!</vt:lpstr>
      <vt:lpstr>                                              </vt:lpstr>
      <vt:lpstr>ПОДАРКИ ОСЕНИ"  В нашем детском саду стало традицией проводить выставки совместных работ родителей и детей. Такие мероприятия соединяют семью общим делом, позволяют выразить творческий потенциал, продемонстрировать таланты, воспитывают человеческое отношение ко всему окружающему, развивают умения видеть красоту и создавать её своими руками! Всем огромное спасибо за участие в выставке осенних поделок из природного материала!  Всем участникам вручены грамоты!!!</vt:lpstr>
      <vt:lpstr>Физкультурныйдосуг  "НЕ ЗЕВАЙ, УРОЖАЙ СОБИРАЙ" Золотая осень - прекрасная пора! Каждому хочется любоваться радужно светящимся лесом, шуршать опавшими листьями, собирать их в букеты... К детям средней группы "Ромашки" заглянула в гости Осень и отправилась с ребятами в огород за сбором урожая, но не простого, а спортивноно! Ребята встретили Пугало огородное и вместе с ним поиграли в веселые игры: "По картошку", "Пугало", а также прошли полосу препятствий "Через тыквы мы шагаем.." и "Вытяни морковку". В конце дети рассматривали урожай, вспоминали названия овощей, делились опытом, что можно приготовить из картофеля, моркови, тыквы, в каких блюдах используется лук. Развлечение получилось яркое и запоминающееся! Инструктор по физической культуре Макарова Ксения Максимовна, Воспитатели Сенькина Ольга Викторовна, Румянцева Ольга Владимировна</vt:lpstr>
      <vt:lpstr>ПРАЗДНИК ОСЕНИ Пусть и говорят, что осень - унылая пора, но дети, как никто другой, умеют радоваться этому времени года. 18 октября в средней группе Ромашки состоялся осенний праздник "Волшебный сундучок Осени и Лиса-проказница". Ребята ждали появления Осени. Долгожданной встрече помешала проказница Лиса, которая явилась без приглашения, да ещё и ключик прихватила от волшебного сундучка. Но её проделки не помешали весело провести праздник. Вместе с Осенью и Лисой водили хоровод. Дети показали умения читать стихи, отгадывать загадки. Девочки станцевали танец "Зверят". Все вместе поиграли в игры "Зонтик", "Грибочки и грибники". Исполнили песни "Осень в золотой косынке", "Дождик", "Что нам осень принесёт". Покружились в танце с листочками. Научили Лису больше не проказничать и не брать чужое. Лиса вернула ключ от волшебного сундучка. Самым приятным эпизодом стал сюрпризный момент - наливные яблочки для ребят, подарок Осени. Праздник получился весёлым, ярким и запоминающимся. Педагоги-организаторы: Сенькина Ольга Викторовна, Румянцева Ольга Владимировна, Боброва Галина Леонидовна, Виноградова Наталья Александровна. </vt:lpstr>
      <vt:lpstr>День отца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«Юбилейный» Газета «Пчёлы» (Выпуск февраль) газета о жизни детей, воспитателей и родителей</dc:title>
  <dc:creator>1</dc:creator>
  <cp:lastModifiedBy>14</cp:lastModifiedBy>
  <cp:revision>23</cp:revision>
  <dcterms:created xsi:type="dcterms:W3CDTF">2024-02-16T09:54:59Z</dcterms:created>
  <dcterms:modified xsi:type="dcterms:W3CDTF">2024-11-22T09:08:59Z</dcterms:modified>
</cp:coreProperties>
</file>